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2" r:id="rId2"/>
    <p:sldId id="258" r:id="rId3"/>
    <p:sldId id="286" r:id="rId4"/>
    <p:sldId id="260" r:id="rId5"/>
    <p:sldId id="287" r:id="rId6"/>
    <p:sldId id="285" r:id="rId7"/>
    <p:sldId id="288" r:id="rId8"/>
    <p:sldId id="266" r:id="rId9"/>
    <p:sldId id="301" r:id="rId10"/>
    <p:sldId id="302" r:id="rId11"/>
    <p:sldId id="299" r:id="rId12"/>
    <p:sldId id="298" r:id="rId13"/>
    <p:sldId id="292" r:id="rId14"/>
    <p:sldId id="305" r:id="rId15"/>
    <p:sldId id="306" r:id="rId16"/>
    <p:sldId id="293" r:id="rId17"/>
    <p:sldId id="296" r:id="rId18"/>
    <p:sldId id="307" r:id="rId19"/>
    <p:sldId id="311" r:id="rId20"/>
    <p:sldId id="312" r:id="rId21"/>
    <p:sldId id="294" r:id="rId22"/>
    <p:sldId id="297" r:id="rId23"/>
    <p:sldId id="309" r:id="rId24"/>
    <p:sldId id="310" r:id="rId25"/>
    <p:sldId id="303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oper Black" panose="0208090404030B020404" pitchFamily="18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华光行楷_CNKI" panose="02000500000000000000" pitchFamily="2" charset="-122"/>
      <p:regular r:id="rId35"/>
    </p:embeddedFont>
    <p:embeddedFont>
      <p:font typeface="华文楷体" panose="0201060004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db95244f16bc1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FC7"/>
    <a:srgbClr val="769EB6"/>
    <a:srgbClr val="4F81BD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85" autoAdjust="0"/>
    <p:restoredTop sz="87202" autoAdjust="0"/>
  </p:normalViewPr>
  <p:slideViewPr>
    <p:cSldViewPr>
      <p:cViewPr varScale="1">
        <p:scale>
          <a:sx n="99" d="100"/>
          <a:sy n="99" d="100"/>
        </p:scale>
        <p:origin x="40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D5DD3-FCB2-416B-9482-B2FF15D9B00A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F838-7719-401D-B8E8-6E133E56A4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9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50EFD-9619-48B2-BE70-B4A01D9DCF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0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98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4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2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73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768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9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71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63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27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6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F19BE9-3304-4DC5-8F02-126ED8111C57}" type="slidenum">
              <a:rPr lang="zh-CN" altLang="en-US" sz="1200" smtClean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z="120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1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46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9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7F838-7719-401D-B8E8-6E133E56A4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64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7F838-7719-401D-B8E8-6E133E56A4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145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50EFD-9619-48B2-BE70-B4A01D9DCF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7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4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82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9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0BDD3-6BBA-4D68-91CC-A9CAF7086219}" type="slidenum">
              <a:rPr lang="zh-CN" altLang="en-US" sz="1200" smtClean="0">
                <a:latin typeface="Calibri" panose="020F0502020204030204" pitchFamily="34" charset="0"/>
                <a:ea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25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8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7F838-7719-401D-B8E8-6E133E56A4E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6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7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9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5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7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1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0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9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21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8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6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3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9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291ED-8151-459D-AA20-1C0490352CEF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E147-83D7-48E0-BA56-9C123E3898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9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81E6B7-7E97-428D-BA37-FFD998810033}"/>
              </a:ext>
            </a:extLst>
          </p:cNvPr>
          <p:cNvSpPr/>
          <p:nvPr/>
        </p:nvSpPr>
        <p:spPr>
          <a:xfrm>
            <a:off x="3707842" y="1586951"/>
            <a:ext cx="5436158" cy="1969598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光行楷_CNKI" panose="02000500000000000000" pitchFamily="2" charset="-122"/>
                <a:ea typeface="华光行楷_CNKI" panose="02000500000000000000" pitchFamily="2" charset="-122"/>
              </a:rPr>
              <a:t>扬华新秀</a:t>
            </a:r>
            <a:r>
              <a:rPr lang="en-US" altLang="zh-CN" sz="6000" dirty="0" err="1">
                <a:latin typeface="Cooper Black" panose="0208090404030B020404" pitchFamily="18" charset="0"/>
                <a:ea typeface="华光行楷_CNKI" panose="02000500000000000000" pitchFamily="2" charset="-122"/>
              </a:rPr>
              <a:t>bbs</a:t>
            </a:r>
            <a:endParaRPr lang="en-US" altLang="zh-CN" sz="6000" dirty="0">
              <a:latin typeface="Cooper Black" panose="0208090404030B020404" pitchFamily="18" charset="0"/>
              <a:ea typeface="华光行楷_CNKI" panose="02000500000000000000" pitchFamily="2" charset="-122"/>
            </a:endParaRPr>
          </a:p>
          <a:p>
            <a:pPr algn="ctr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一款切实服务于交大学生校园生活的论坛小程序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D444EE-EE02-4B1C-88A9-164A9FBEDE5F}"/>
              </a:ext>
            </a:extLst>
          </p:cNvPr>
          <p:cNvSpPr txBox="1"/>
          <p:nvPr/>
        </p:nvSpPr>
        <p:spPr>
          <a:xfrm>
            <a:off x="107504" y="4371950"/>
            <a:ext cx="4392488" cy="354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项目成员：朱荣、解淑祺、陈龙、霍莎莎、徐春茂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52312F-8C86-4085-8A89-38FD1F8168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  <p:sp>
        <p:nvSpPr>
          <p:cNvPr id="6" name="PA_圆角矩形 3">
            <a:extLst>
              <a:ext uri="{FF2B5EF4-FFF2-40B4-BE49-F238E27FC236}">
                <a16:creationId xmlns:a16="http://schemas.microsoft.com/office/drawing/2014/main" id="{6B4B25BB-CD05-44B3-A25D-9E37597C0A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-18405" y="1366368"/>
            <a:ext cx="1733639" cy="1733639"/>
          </a:xfrm>
          <a:prstGeom prst="roundRect">
            <a:avLst/>
          </a:prstGeom>
          <a:solidFill>
            <a:srgbClr val="138FC7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PA_圆角矩形 3">
            <a:extLst>
              <a:ext uri="{FF2B5EF4-FFF2-40B4-BE49-F238E27FC236}">
                <a16:creationId xmlns:a16="http://schemas.microsoft.com/office/drawing/2014/main" id="{F467C4F3-61E5-4AC4-B8B1-4DAE231F3B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2291797" y="418172"/>
            <a:ext cx="1110947" cy="117829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PA_圆角矩形 3">
            <a:extLst>
              <a:ext uri="{FF2B5EF4-FFF2-40B4-BE49-F238E27FC236}">
                <a16:creationId xmlns:a16="http://schemas.microsoft.com/office/drawing/2014/main" id="{4BEBD250-A639-45A8-A3DF-3FE8454EBB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2090695" y="3311510"/>
            <a:ext cx="490079" cy="49007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504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A132A10-7C33-4D23-8F8F-D319706E3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5" y="-19261"/>
            <a:ext cx="7985213" cy="5141172"/>
          </a:xfrm>
          <a:prstGeom prst="rect">
            <a:avLst/>
          </a:prstGeom>
        </p:spPr>
      </p:pic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D6958B-EAC6-4ADF-B332-51BBF625C03B}"/>
              </a:ext>
            </a:extLst>
          </p:cNvPr>
          <p:cNvSpPr txBox="1"/>
          <p:nvPr/>
        </p:nvSpPr>
        <p:spPr>
          <a:xfrm>
            <a:off x="358632" y="766800"/>
            <a:ext cx="3853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用户需求和待解决问题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F0C5ED-B6FC-4E41-8D5B-2CA2130F18D1}"/>
              </a:ext>
            </a:extLst>
          </p:cNvPr>
          <p:cNvSpPr txBox="1"/>
          <p:nvPr/>
        </p:nvSpPr>
        <p:spPr>
          <a:xfrm>
            <a:off x="1083406" y="2272679"/>
            <a:ext cx="3114238" cy="1794017"/>
          </a:xfrm>
          <a:prstGeom prst="rect">
            <a:avLst/>
          </a:prstGeom>
          <a:solidFill>
            <a:schemeClr val="bg1"/>
          </a:solidFill>
          <a:ln w="12700">
            <a:solidFill>
              <a:srgbClr val="138FC7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Bef>
                <a:spcPts val="1800"/>
              </a:spcBef>
              <a:spcAft>
                <a:spcPts val="1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希望可以有一个平台可以有校内的学习交流，跳蚤市场，失物招领等符合学生切身利益的功能，方便校内学生的生活的资讯的查看和发布。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533121-2982-402E-B81C-5D773A337DFD}"/>
              </a:ext>
            </a:extLst>
          </p:cNvPr>
          <p:cNvSpPr txBox="1"/>
          <p:nvPr/>
        </p:nvSpPr>
        <p:spPr>
          <a:xfrm>
            <a:off x="4946358" y="2272679"/>
            <a:ext cx="3114238" cy="1798698"/>
          </a:xfrm>
          <a:prstGeom prst="rect">
            <a:avLst/>
          </a:prstGeom>
          <a:solidFill>
            <a:schemeClr val="bg1"/>
          </a:solidFill>
          <a:ln w="12700">
            <a:solidFill>
              <a:srgbClr val="138FC7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上课时花费大量时间在平台管理，资讯推送上无法实现高效工作。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57">
            <a:extLst>
              <a:ext uri="{FF2B5EF4-FFF2-40B4-BE49-F238E27FC236}">
                <a16:creationId xmlns:a16="http://schemas.microsoft.com/office/drawing/2014/main" id="{DC4A6CA0-6EC1-4621-B17A-6328BA6CA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207" y="1544401"/>
            <a:ext cx="1440635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</a:p>
        </p:txBody>
      </p:sp>
      <p:sp>
        <p:nvSpPr>
          <p:cNvPr id="21" name="矩形 57">
            <a:extLst>
              <a:ext uri="{FF2B5EF4-FFF2-40B4-BE49-F238E27FC236}">
                <a16:creationId xmlns:a16="http://schemas.microsoft.com/office/drawing/2014/main" id="{D95EE16D-4193-4697-B819-5AFB43F84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59" y="1544401"/>
            <a:ext cx="1440635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8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ADB594-3BF0-4841-B5CC-25E69F52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45123"/>
            <a:ext cx="6336703" cy="4079801"/>
          </a:xfrm>
          <a:prstGeom prst="rect">
            <a:avLst/>
          </a:prstGeom>
        </p:spPr>
      </p:pic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D6958B-EAC6-4ADF-B332-51BBF625C03B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FA66D8-CEA0-4613-B98C-0EA3A5B8EB4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5440" y="1330993"/>
            <a:ext cx="5893120" cy="3652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6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448"/>
    </mc:Choice>
    <mc:Fallback xmlns="">
      <p:transition advTm="164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D6958B-EAC6-4ADF-B332-51BBF625C03B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7C07C9-2D6C-4C7B-BFB8-9220CE345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7" y="1314597"/>
            <a:ext cx="5392804" cy="30329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674EAB-3403-4EB4-A4E7-A318FC706D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00" r="8352" b="24589"/>
          <a:stretch/>
        </p:blipFill>
        <p:spPr>
          <a:xfrm>
            <a:off x="5508106" y="973119"/>
            <a:ext cx="2420299" cy="17505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960FBA-6BB6-4902-9A33-F785AB994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30" y="2740215"/>
            <a:ext cx="3187849" cy="150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10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4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总体设计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B522B7-D5AC-452A-9372-5125BC1E5105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DAEE1F-81F5-4676-B306-F31B07A54D35}"/>
              </a:ext>
            </a:extLst>
          </p:cNvPr>
          <p:cNvGrpSpPr/>
          <p:nvPr/>
        </p:nvGrpSpPr>
        <p:grpSpPr>
          <a:xfrm>
            <a:off x="500312" y="1347613"/>
            <a:ext cx="7976400" cy="3618439"/>
            <a:chOff x="500312" y="1347613"/>
            <a:chExt cx="7976400" cy="3618439"/>
          </a:xfrm>
        </p:grpSpPr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16452C87-ABBE-4FFD-A198-1B2E1846505E}"/>
                </a:ext>
              </a:extLst>
            </p:cNvPr>
            <p:cNvSpPr txBox="1"/>
            <p:nvPr/>
          </p:nvSpPr>
          <p:spPr>
            <a:xfrm>
              <a:off x="1057513" y="2020655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F531FB5-48EF-4E5A-A3DC-9DF54333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347614"/>
              <a:ext cx="1608005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101C894A-EFF7-484D-B2CE-870F63D4F667}"/>
                </a:ext>
              </a:extLst>
            </p:cNvPr>
            <p:cNvSpPr txBox="1"/>
            <p:nvPr/>
          </p:nvSpPr>
          <p:spPr>
            <a:xfrm>
              <a:off x="500312" y="4637420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小程序进入界面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7B13705-3D5B-4B6A-BAA7-69E154C76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182" y="1352129"/>
              <a:ext cx="1608005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99602CE-C190-4B38-85AD-6DB482791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935" y="1347613"/>
              <a:ext cx="1605519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1C60B807-040A-4E93-8494-FD590892B776}"/>
                </a:ext>
              </a:extLst>
            </p:cNvPr>
            <p:cNvSpPr txBox="1"/>
            <p:nvPr/>
          </p:nvSpPr>
          <p:spPr>
            <a:xfrm>
              <a:off x="2609405" y="4622993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登录界面</a:t>
              </a: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A2CE59D1-5C9A-4C0C-90BB-675C63D9959C}"/>
                </a:ext>
              </a:extLst>
            </p:cNvPr>
            <p:cNvSpPr txBox="1"/>
            <p:nvPr/>
          </p:nvSpPr>
          <p:spPr>
            <a:xfrm>
              <a:off x="4718498" y="4622993"/>
              <a:ext cx="1847282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登录成功进入首页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51B2899-6456-4FEF-9930-7290C829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192" y="1347614"/>
              <a:ext cx="1605520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7397948C-0D25-41A6-B1A8-856C5FBA808D}"/>
                </a:ext>
              </a:extLst>
            </p:cNvPr>
            <p:cNvSpPr txBox="1"/>
            <p:nvPr/>
          </p:nvSpPr>
          <p:spPr>
            <a:xfrm>
              <a:off x="6790228" y="4637420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个人主页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71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B522B7-D5AC-452A-9372-5125BC1E5105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252662-6ED0-4881-BA34-3CCF608C6F30}"/>
              </a:ext>
            </a:extLst>
          </p:cNvPr>
          <p:cNvGrpSpPr/>
          <p:nvPr/>
        </p:nvGrpSpPr>
        <p:grpSpPr>
          <a:xfrm>
            <a:off x="500400" y="1346400"/>
            <a:ext cx="7748794" cy="3609822"/>
            <a:chOff x="683568" y="1266184"/>
            <a:chExt cx="7748794" cy="3609822"/>
          </a:xfrm>
        </p:grpSpPr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7E4F94FE-FDD3-44D5-9915-F4077C0A95C2}"/>
                </a:ext>
              </a:extLst>
            </p:cNvPr>
            <p:cNvSpPr txBox="1"/>
            <p:nvPr/>
          </p:nvSpPr>
          <p:spPr>
            <a:xfrm>
              <a:off x="683568" y="4547374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发布消息界面</a:t>
              </a:r>
            </a:p>
          </p:txBody>
        </p: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4F6CCAAF-D6FE-4CD3-AF93-BEFD6F40C20C}"/>
                </a:ext>
              </a:extLst>
            </p:cNvPr>
            <p:cNvSpPr txBox="1"/>
            <p:nvPr/>
          </p:nvSpPr>
          <p:spPr>
            <a:xfrm>
              <a:off x="2705987" y="4543763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发布消息成功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12B7C84-DC73-4459-BD32-D9189CF9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20" y="1284607"/>
              <a:ext cx="1469380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986AD86-3646-438C-A286-58E86915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539" y="1284606"/>
              <a:ext cx="1469380" cy="3053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BA1FF09-552D-48FA-A373-49746BCF3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484" y="1284606"/>
              <a:ext cx="1469381" cy="30530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03046A7-0B9A-4FE0-853C-FDE84913F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430" y="1266184"/>
              <a:ext cx="1469381" cy="30530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4BBEF6FB-E427-4D56-AAE6-B3D96094319B}"/>
                </a:ext>
              </a:extLst>
            </p:cNvPr>
            <p:cNvSpPr txBox="1"/>
            <p:nvPr/>
          </p:nvSpPr>
          <p:spPr>
            <a:xfrm>
              <a:off x="4692362" y="4535799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修改登录密码</a:t>
              </a:r>
            </a:p>
          </p:txBody>
        </p: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50745FCA-47DF-4061-94A0-C073D632E675}"/>
                </a:ext>
              </a:extLst>
            </p:cNvPr>
            <p:cNvSpPr txBox="1"/>
            <p:nvPr/>
          </p:nvSpPr>
          <p:spPr>
            <a:xfrm>
              <a:off x="6745878" y="4543763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关于扬华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BBS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9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5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详细设计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详细设计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0D5428-BF95-4408-8E12-AE0CEA511E3A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A76F40-EC8D-4D57-A287-60F3FE42C535}"/>
              </a:ext>
            </a:extLst>
          </p:cNvPr>
          <p:cNvSpPr/>
          <p:nvPr/>
        </p:nvSpPr>
        <p:spPr>
          <a:xfrm>
            <a:off x="611560" y="1491630"/>
            <a:ext cx="7429883" cy="31683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利用微信开发者工具实现小程序的开发。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基于</a:t>
            </a:r>
            <a:r>
              <a:rPr lang="en-US" altLang="zh-CN" sz="2000" dirty="0" err="1"/>
              <a:t>Bmob</a:t>
            </a:r>
            <a:r>
              <a:rPr lang="zh-CN" altLang="en-US" sz="2000" dirty="0"/>
              <a:t>后端云的服务器搭建。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主要使用了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进行开发。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微信公众平台提供了相关的开发文档和组件文档，供开发者使用学习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1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详细设计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0D5428-BF95-4408-8E12-AE0CEA511E3A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代码实现阶段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447D99-6E8C-418A-8A4E-C23EDFE450E0}"/>
              </a:ext>
            </a:extLst>
          </p:cNvPr>
          <p:cNvGrpSpPr/>
          <p:nvPr/>
        </p:nvGrpSpPr>
        <p:grpSpPr>
          <a:xfrm>
            <a:off x="755576" y="1347614"/>
            <a:ext cx="7506580" cy="3512297"/>
            <a:chOff x="251520" y="876728"/>
            <a:chExt cx="8244408" cy="382476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D6FA793-CD69-45D6-884E-2D2BD6DD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876728"/>
              <a:ext cx="4801757" cy="3333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215F31-90B9-4240-ACC0-2F48827B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28" y="1069687"/>
              <a:ext cx="4480708" cy="3333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AD19487-7B33-46ED-9B2D-C7EA7E7E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991" y="1253592"/>
              <a:ext cx="4807675" cy="3369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299E30B-4B26-495A-A83C-AA8BB3E0F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304" y="1317330"/>
              <a:ext cx="4641624" cy="33841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538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16452C87-ABBE-4FFD-A198-1B2E1846505E}"/>
              </a:ext>
            </a:extLst>
          </p:cNvPr>
          <p:cNvSpPr txBox="1"/>
          <p:nvPr/>
        </p:nvSpPr>
        <p:spPr>
          <a:xfrm>
            <a:off x="1057513" y="180463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B522B7-D5AC-452A-9372-5125BC1E5105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 PAD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757982-5920-47D8-A656-C907654B5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182" y="1131590"/>
            <a:ext cx="4638095" cy="3523809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898A231-BA31-4ECA-8A6D-5685A6F7539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详细设计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56726D7-A214-4642-8DC6-7A63DBB35C4A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DC0CC2DC-A30F-48F9-9D12-247713A8F506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1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8263588" y="1629966"/>
            <a:ext cx="900112" cy="209391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 lIns="81614" tIns="40807" rIns="81614" bIns="40807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21" name="Freeform 13"/>
          <p:cNvSpPr/>
          <p:nvPr/>
        </p:nvSpPr>
        <p:spPr bwMode="auto">
          <a:xfrm>
            <a:off x="0" y="1629966"/>
            <a:ext cx="1462088" cy="2093912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rgbClr val="138FC7"/>
          </a:solidFill>
          <a:ln>
            <a:noFill/>
          </a:ln>
        </p:spPr>
        <p:txBody>
          <a:bodyPr lIns="81614" tIns="40807" rIns="81614" bIns="40807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3AA8B0-2103-4DCA-BCD1-BC7DD00E518F}"/>
              </a:ext>
            </a:extLst>
          </p:cNvPr>
          <p:cNvGrpSpPr/>
          <p:nvPr/>
        </p:nvGrpSpPr>
        <p:grpSpPr>
          <a:xfrm>
            <a:off x="3347864" y="567398"/>
            <a:ext cx="4055567" cy="547687"/>
            <a:chOff x="2797175" y="497236"/>
            <a:chExt cx="4055567" cy="54768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A7DD036-9CD0-40BB-8C8D-FB62EE1D657E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30" name="圆角矩形 29"/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项目背景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FC86559-71E1-4506-B155-AE6AB3379549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1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942975" y="1769666"/>
            <a:ext cx="1854200" cy="1811337"/>
          </a:xfrm>
          <a:prstGeom prst="ellipse">
            <a:avLst/>
          </a:prstGeom>
          <a:solidFill>
            <a:srgbClr val="138FC7"/>
          </a:solidFill>
          <a:ln>
            <a:noFill/>
          </a:ln>
        </p:spPr>
        <p:txBody>
          <a:bodyPr lIns="81614" tIns="40807" rIns="81614" bIns="40807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23" name="Freeform 15"/>
          <p:cNvSpPr>
            <a:spLocks noEditPoints="1"/>
          </p:cNvSpPr>
          <p:nvPr/>
        </p:nvSpPr>
        <p:spPr bwMode="auto">
          <a:xfrm>
            <a:off x="1376363" y="1990328"/>
            <a:ext cx="976312" cy="871538"/>
          </a:xfrm>
          <a:custGeom>
            <a:avLst/>
            <a:gdLst>
              <a:gd name="T0" fmla="*/ 1051 w 1910"/>
              <a:gd name="T1" fmla="*/ 1550 h 1774"/>
              <a:gd name="T2" fmla="*/ 788 w 1910"/>
              <a:gd name="T3" fmla="*/ 1668 h 1774"/>
              <a:gd name="T4" fmla="*/ 535 w 1910"/>
              <a:gd name="T5" fmla="*/ 59 h 1774"/>
              <a:gd name="T6" fmla="*/ 591 w 1910"/>
              <a:gd name="T7" fmla="*/ 95 h 1774"/>
              <a:gd name="T8" fmla="*/ 963 w 1910"/>
              <a:gd name="T9" fmla="*/ 4 h 1774"/>
              <a:gd name="T10" fmla="*/ 477 w 1910"/>
              <a:gd name="T11" fmla="*/ 72 h 1774"/>
              <a:gd name="T12" fmla="*/ 582 w 1910"/>
              <a:gd name="T13" fmla="*/ 175 h 1774"/>
              <a:gd name="T14" fmla="*/ 560 w 1910"/>
              <a:gd name="T15" fmla="*/ 959 h 1774"/>
              <a:gd name="T16" fmla="*/ 454 w 1910"/>
              <a:gd name="T17" fmla="*/ 856 h 1774"/>
              <a:gd name="T18" fmla="*/ 477 w 1910"/>
              <a:gd name="T19" fmla="*/ 72 h 1774"/>
              <a:gd name="T20" fmla="*/ 869 w 1910"/>
              <a:gd name="T21" fmla="*/ 340 h 1774"/>
              <a:gd name="T22" fmla="*/ 1316 w 1910"/>
              <a:gd name="T23" fmla="*/ 289 h 1774"/>
              <a:gd name="T24" fmla="*/ 820 w 1910"/>
              <a:gd name="T25" fmla="*/ 308 h 1774"/>
              <a:gd name="T26" fmla="*/ 845 w 1910"/>
              <a:gd name="T27" fmla="*/ 375 h 1774"/>
              <a:gd name="T28" fmla="*/ 867 w 1910"/>
              <a:gd name="T29" fmla="*/ 1187 h 1774"/>
              <a:gd name="T30" fmla="*/ 762 w 1910"/>
              <a:gd name="T31" fmla="*/ 1155 h 1774"/>
              <a:gd name="T32" fmla="*/ 740 w 1910"/>
              <a:gd name="T33" fmla="*/ 343 h 1774"/>
              <a:gd name="T34" fmla="*/ 908 w 1910"/>
              <a:gd name="T35" fmla="*/ 408 h 1774"/>
              <a:gd name="T36" fmla="*/ 1440 w 1910"/>
              <a:gd name="T37" fmla="*/ 408 h 1774"/>
              <a:gd name="T38" fmla="*/ 1368 w 1910"/>
              <a:gd name="T39" fmla="*/ 1142 h 1774"/>
              <a:gd name="T40" fmla="*/ 908 w 1910"/>
              <a:gd name="T41" fmla="*/ 408 h 1774"/>
              <a:gd name="T42" fmla="*/ 1356 w 1910"/>
              <a:gd name="T43" fmla="*/ 469 h 1774"/>
              <a:gd name="T44" fmla="*/ 996 w 1910"/>
              <a:gd name="T45" fmla="*/ 677 h 1774"/>
              <a:gd name="T46" fmla="*/ 622 w 1910"/>
              <a:gd name="T47" fmla="*/ 158 h 1774"/>
              <a:gd name="T48" fmla="*/ 1155 w 1910"/>
              <a:gd name="T49" fmla="*/ 158 h 1774"/>
              <a:gd name="T50" fmla="*/ 719 w 1910"/>
              <a:gd name="T51" fmla="*/ 233 h 1774"/>
              <a:gd name="T52" fmla="*/ 677 w 1910"/>
              <a:gd name="T53" fmla="*/ 944 h 1774"/>
              <a:gd name="T54" fmla="*/ 622 w 1910"/>
              <a:gd name="T55" fmla="*/ 158 h 1774"/>
              <a:gd name="T56" fmla="*/ 378 w 1910"/>
              <a:gd name="T57" fmla="*/ 530 h 1774"/>
              <a:gd name="T58" fmla="*/ 293 w 1910"/>
              <a:gd name="T59" fmla="*/ 381 h 1774"/>
              <a:gd name="T60" fmla="*/ 152 w 1910"/>
              <a:gd name="T61" fmla="*/ 1314 h 1774"/>
              <a:gd name="T62" fmla="*/ 254 w 1910"/>
              <a:gd name="T63" fmla="*/ 1450 h 1774"/>
              <a:gd name="T64" fmla="*/ 0 w 1910"/>
              <a:gd name="T65" fmla="*/ 1774 h 1774"/>
              <a:gd name="T66" fmla="*/ 1910 w 1910"/>
              <a:gd name="T67" fmla="*/ 1651 h 1774"/>
              <a:gd name="T68" fmla="*/ 1748 w 1910"/>
              <a:gd name="T69" fmla="*/ 1314 h 1774"/>
              <a:gd name="T70" fmla="*/ 1607 w 1910"/>
              <a:gd name="T71" fmla="*/ 381 h 1774"/>
              <a:gd name="T72" fmla="*/ 1523 w 1910"/>
              <a:gd name="T73" fmla="*/ 530 h 1774"/>
              <a:gd name="T74" fmla="*/ 1614 w 1910"/>
              <a:gd name="T75" fmla="*/ 1336 h 1774"/>
              <a:gd name="T76" fmla="*/ 286 w 1910"/>
              <a:gd name="T77" fmla="*/ 53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0" h="1774">
                <a:moveTo>
                  <a:pt x="848" y="1550"/>
                </a:moveTo>
                <a:lnTo>
                  <a:pt x="1051" y="1550"/>
                </a:lnTo>
                <a:lnTo>
                  <a:pt x="1122" y="1668"/>
                </a:lnTo>
                <a:lnTo>
                  <a:pt x="788" y="1668"/>
                </a:lnTo>
                <a:lnTo>
                  <a:pt x="848" y="1550"/>
                </a:lnTo>
                <a:close/>
                <a:moveTo>
                  <a:pt x="535" y="59"/>
                </a:moveTo>
                <a:lnTo>
                  <a:pt x="584" y="90"/>
                </a:lnTo>
                <a:cubicBezTo>
                  <a:pt x="587" y="92"/>
                  <a:pt x="589" y="93"/>
                  <a:pt x="591" y="95"/>
                </a:cubicBezTo>
                <a:lnTo>
                  <a:pt x="1031" y="39"/>
                </a:lnTo>
                <a:cubicBezTo>
                  <a:pt x="1020" y="15"/>
                  <a:pt x="994" y="0"/>
                  <a:pt x="963" y="4"/>
                </a:cubicBezTo>
                <a:lnTo>
                  <a:pt x="535" y="59"/>
                </a:lnTo>
                <a:close/>
                <a:moveTo>
                  <a:pt x="477" y="72"/>
                </a:moveTo>
                <a:lnTo>
                  <a:pt x="560" y="125"/>
                </a:lnTo>
                <a:cubicBezTo>
                  <a:pt x="572" y="133"/>
                  <a:pt x="582" y="155"/>
                  <a:pt x="582" y="175"/>
                </a:cubicBezTo>
                <a:lnTo>
                  <a:pt x="582" y="937"/>
                </a:lnTo>
                <a:cubicBezTo>
                  <a:pt x="582" y="957"/>
                  <a:pt x="572" y="966"/>
                  <a:pt x="560" y="959"/>
                </a:cubicBezTo>
                <a:lnTo>
                  <a:pt x="477" y="906"/>
                </a:lnTo>
                <a:cubicBezTo>
                  <a:pt x="464" y="898"/>
                  <a:pt x="454" y="875"/>
                  <a:pt x="454" y="856"/>
                </a:cubicBezTo>
                <a:lnTo>
                  <a:pt x="454" y="93"/>
                </a:lnTo>
                <a:cubicBezTo>
                  <a:pt x="454" y="74"/>
                  <a:pt x="464" y="64"/>
                  <a:pt x="477" y="72"/>
                </a:cubicBezTo>
                <a:close/>
                <a:moveTo>
                  <a:pt x="820" y="308"/>
                </a:moveTo>
                <a:lnTo>
                  <a:pt x="869" y="340"/>
                </a:lnTo>
                <a:cubicBezTo>
                  <a:pt x="872" y="341"/>
                  <a:pt x="874" y="343"/>
                  <a:pt x="877" y="345"/>
                </a:cubicBezTo>
                <a:lnTo>
                  <a:pt x="1316" y="289"/>
                </a:lnTo>
                <a:cubicBezTo>
                  <a:pt x="1305" y="264"/>
                  <a:pt x="1279" y="250"/>
                  <a:pt x="1249" y="253"/>
                </a:cubicBezTo>
                <a:lnTo>
                  <a:pt x="820" y="308"/>
                </a:lnTo>
                <a:close/>
                <a:moveTo>
                  <a:pt x="762" y="322"/>
                </a:moveTo>
                <a:lnTo>
                  <a:pt x="845" y="375"/>
                </a:lnTo>
                <a:cubicBezTo>
                  <a:pt x="857" y="382"/>
                  <a:pt x="867" y="405"/>
                  <a:pt x="867" y="424"/>
                </a:cubicBezTo>
                <a:lnTo>
                  <a:pt x="867" y="1187"/>
                </a:lnTo>
                <a:cubicBezTo>
                  <a:pt x="867" y="1206"/>
                  <a:pt x="857" y="1216"/>
                  <a:pt x="845" y="1208"/>
                </a:cubicBezTo>
                <a:lnTo>
                  <a:pt x="762" y="1155"/>
                </a:lnTo>
                <a:cubicBezTo>
                  <a:pt x="750" y="1147"/>
                  <a:pt x="740" y="1125"/>
                  <a:pt x="740" y="1105"/>
                </a:cubicBezTo>
                <a:lnTo>
                  <a:pt x="740" y="343"/>
                </a:lnTo>
                <a:cubicBezTo>
                  <a:pt x="740" y="323"/>
                  <a:pt x="750" y="314"/>
                  <a:pt x="762" y="322"/>
                </a:cubicBezTo>
                <a:close/>
                <a:moveTo>
                  <a:pt x="908" y="408"/>
                </a:moveTo>
                <a:lnTo>
                  <a:pt x="1368" y="349"/>
                </a:lnTo>
                <a:cubicBezTo>
                  <a:pt x="1407" y="344"/>
                  <a:pt x="1440" y="370"/>
                  <a:pt x="1440" y="408"/>
                </a:cubicBezTo>
                <a:lnTo>
                  <a:pt x="1440" y="1064"/>
                </a:lnTo>
                <a:cubicBezTo>
                  <a:pt x="1440" y="1102"/>
                  <a:pt x="1407" y="1137"/>
                  <a:pt x="1368" y="1142"/>
                </a:cubicBezTo>
                <a:lnTo>
                  <a:pt x="908" y="1201"/>
                </a:lnTo>
                <a:lnTo>
                  <a:pt x="908" y="408"/>
                </a:lnTo>
                <a:close/>
                <a:moveTo>
                  <a:pt x="996" y="515"/>
                </a:moveTo>
                <a:lnTo>
                  <a:pt x="1356" y="469"/>
                </a:lnTo>
                <a:lnTo>
                  <a:pt x="1356" y="631"/>
                </a:lnTo>
                <a:lnTo>
                  <a:pt x="996" y="677"/>
                </a:lnTo>
                <a:lnTo>
                  <a:pt x="996" y="515"/>
                </a:lnTo>
                <a:close/>
                <a:moveTo>
                  <a:pt x="622" y="158"/>
                </a:moveTo>
                <a:lnTo>
                  <a:pt x="1082" y="99"/>
                </a:lnTo>
                <a:cubicBezTo>
                  <a:pt x="1122" y="94"/>
                  <a:pt x="1155" y="121"/>
                  <a:pt x="1155" y="158"/>
                </a:cubicBezTo>
                <a:lnTo>
                  <a:pt x="1155" y="177"/>
                </a:lnTo>
                <a:lnTo>
                  <a:pt x="719" y="233"/>
                </a:lnTo>
                <a:cubicBezTo>
                  <a:pt x="688" y="242"/>
                  <a:pt x="676" y="262"/>
                  <a:pt x="677" y="303"/>
                </a:cubicBezTo>
                <a:lnTo>
                  <a:pt x="677" y="944"/>
                </a:lnTo>
                <a:lnTo>
                  <a:pt x="622" y="951"/>
                </a:lnTo>
                <a:lnTo>
                  <a:pt x="622" y="158"/>
                </a:lnTo>
                <a:close/>
                <a:moveTo>
                  <a:pt x="286" y="530"/>
                </a:moveTo>
                <a:lnTo>
                  <a:pt x="378" y="530"/>
                </a:lnTo>
                <a:lnTo>
                  <a:pt x="378" y="381"/>
                </a:lnTo>
                <a:lnTo>
                  <a:pt x="293" y="381"/>
                </a:lnTo>
                <a:cubicBezTo>
                  <a:pt x="215" y="381"/>
                  <a:pt x="152" y="445"/>
                  <a:pt x="152" y="523"/>
                </a:cubicBezTo>
                <a:lnTo>
                  <a:pt x="152" y="1314"/>
                </a:lnTo>
                <a:cubicBezTo>
                  <a:pt x="152" y="1378"/>
                  <a:pt x="195" y="1433"/>
                  <a:pt x="254" y="1450"/>
                </a:cubicBezTo>
                <a:lnTo>
                  <a:pt x="254" y="1450"/>
                </a:lnTo>
                <a:lnTo>
                  <a:pt x="0" y="1651"/>
                </a:lnTo>
                <a:lnTo>
                  <a:pt x="0" y="1774"/>
                </a:lnTo>
                <a:lnTo>
                  <a:pt x="1910" y="1774"/>
                </a:lnTo>
                <a:lnTo>
                  <a:pt x="1910" y="1651"/>
                </a:lnTo>
                <a:lnTo>
                  <a:pt x="1638" y="1452"/>
                </a:lnTo>
                <a:cubicBezTo>
                  <a:pt x="1701" y="1438"/>
                  <a:pt x="1748" y="1381"/>
                  <a:pt x="1748" y="1314"/>
                </a:cubicBezTo>
                <a:lnTo>
                  <a:pt x="1748" y="523"/>
                </a:lnTo>
                <a:cubicBezTo>
                  <a:pt x="1748" y="445"/>
                  <a:pt x="1685" y="381"/>
                  <a:pt x="1607" y="381"/>
                </a:cubicBezTo>
                <a:lnTo>
                  <a:pt x="1523" y="381"/>
                </a:lnTo>
                <a:lnTo>
                  <a:pt x="1523" y="530"/>
                </a:lnTo>
                <a:lnTo>
                  <a:pt x="1614" y="530"/>
                </a:lnTo>
                <a:lnTo>
                  <a:pt x="1614" y="1336"/>
                </a:lnTo>
                <a:lnTo>
                  <a:pt x="286" y="1336"/>
                </a:lnTo>
                <a:lnTo>
                  <a:pt x="286" y="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1614" tIns="40807" rIns="81614" bIns="40807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03648" y="2907169"/>
            <a:ext cx="914400" cy="513298"/>
          </a:xfrm>
          <a:prstGeom prst="rect">
            <a:avLst/>
          </a:prstGeom>
          <a:noFill/>
        </p:spPr>
        <p:txBody>
          <a:bodyPr lIns="81614" tIns="40807" rIns="81614" bIns="40807"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8F8F8"/>
                </a:solidFill>
                <a:latin typeface="华文楷体" pitchFamily="2" charset="-122"/>
                <a:ea typeface="华文楷体" pitchFamily="2" charset="-122"/>
              </a:rPr>
              <a:t>目录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E0EC899-61F7-4F29-A1E3-47C15DE55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EE86673F-EE95-476D-870D-A0EF468C53DA}"/>
              </a:ext>
            </a:extLst>
          </p:cNvPr>
          <p:cNvGrpSpPr/>
          <p:nvPr/>
        </p:nvGrpSpPr>
        <p:grpSpPr>
          <a:xfrm>
            <a:off x="3347864" y="1302715"/>
            <a:ext cx="4055567" cy="547687"/>
            <a:chOff x="2797175" y="497236"/>
            <a:chExt cx="4055567" cy="547687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A6014F3-B07F-4FA6-8ECC-9383D3B266EB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59" name="圆角矩形 29">
                <a:extLst>
                  <a:ext uri="{FF2B5EF4-FFF2-40B4-BE49-F238E27FC236}">
                    <a16:creationId xmlns:a16="http://schemas.microsoft.com/office/drawing/2014/main" id="{0AC3B135-7569-415E-9966-037EF11B62EC}"/>
                  </a:ext>
                </a:extLst>
              </p:cNvPr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" name="TextBox 1">
                <a:extLst>
                  <a:ext uri="{FF2B5EF4-FFF2-40B4-BE49-F238E27FC236}">
                    <a16:creationId xmlns:a16="http://schemas.microsoft.com/office/drawing/2014/main" id="{889857CA-EECD-4CDA-9A66-7B9C1FE52D95}"/>
                  </a:ext>
                </a:extLst>
              </p:cNvPr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可行性分析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E11FF49-991B-4F98-A849-9287DE8D2C12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5E325A7-B94D-4DB9-B531-290CCE1BED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" name="TextBox 3">
                <a:extLst>
                  <a:ext uri="{FF2B5EF4-FFF2-40B4-BE49-F238E27FC236}">
                    <a16:creationId xmlns:a16="http://schemas.microsoft.com/office/drawing/2014/main" id="{0F1F1CE5-B5E7-43CD-8818-52185549FAAD}"/>
                  </a:ext>
                </a:extLst>
              </p:cNvPr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2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4845F68-8855-4AAF-8B6B-3FC79FF4CE17}"/>
              </a:ext>
            </a:extLst>
          </p:cNvPr>
          <p:cNvGrpSpPr/>
          <p:nvPr/>
        </p:nvGrpSpPr>
        <p:grpSpPr>
          <a:xfrm>
            <a:off x="3347864" y="2032994"/>
            <a:ext cx="4055567" cy="547687"/>
            <a:chOff x="2797175" y="497236"/>
            <a:chExt cx="4055567" cy="54768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A7D5ED7-C10E-4676-8942-F3D51BCBD08E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66" name="圆角矩形 29">
                <a:extLst>
                  <a:ext uri="{FF2B5EF4-FFF2-40B4-BE49-F238E27FC236}">
                    <a16:creationId xmlns:a16="http://schemas.microsoft.com/office/drawing/2014/main" id="{9D5BABFA-AFB2-4C23-8048-7924446E076D}"/>
                  </a:ext>
                </a:extLst>
              </p:cNvPr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TextBox 1">
                <a:extLst>
                  <a:ext uri="{FF2B5EF4-FFF2-40B4-BE49-F238E27FC236}">
                    <a16:creationId xmlns:a16="http://schemas.microsoft.com/office/drawing/2014/main" id="{23265C34-C18C-4393-943A-FB631712BBD2}"/>
                  </a:ext>
                </a:extLst>
              </p:cNvPr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</a:t>
                </a: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4CCC267-1BF9-499B-A43E-F74B0DA03DC0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80EB4C6-4D70-4954-ADBC-41F8C03F34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TextBox 3">
                <a:extLst>
                  <a:ext uri="{FF2B5EF4-FFF2-40B4-BE49-F238E27FC236}">
                    <a16:creationId xmlns:a16="http://schemas.microsoft.com/office/drawing/2014/main" id="{F41B969C-7DAA-40E6-AEFB-9E38CE2038D8}"/>
                  </a:ext>
                </a:extLst>
              </p:cNvPr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3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436390F-5A26-4172-A523-FDAE5DE98005}"/>
              </a:ext>
            </a:extLst>
          </p:cNvPr>
          <p:cNvGrpSpPr/>
          <p:nvPr/>
        </p:nvGrpSpPr>
        <p:grpSpPr>
          <a:xfrm>
            <a:off x="3347864" y="2778027"/>
            <a:ext cx="4055567" cy="547687"/>
            <a:chOff x="2797175" y="497236"/>
            <a:chExt cx="4055567" cy="547687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23ED179-8B15-4F66-93E8-AC117D79068B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77" name="圆角矩形 29">
                <a:extLst>
                  <a:ext uri="{FF2B5EF4-FFF2-40B4-BE49-F238E27FC236}">
                    <a16:creationId xmlns:a16="http://schemas.microsoft.com/office/drawing/2014/main" id="{C2CA08ED-E03F-4680-895F-09FBE888608D}"/>
                  </a:ext>
                </a:extLst>
              </p:cNvPr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" name="TextBox 1">
                <a:extLst>
                  <a:ext uri="{FF2B5EF4-FFF2-40B4-BE49-F238E27FC236}">
                    <a16:creationId xmlns:a16="http://schemas.microsoft.com/office/drawing/2014/main" id="{A30FDFA7-6324-464E-80FF-D1579D4F1E0E}"/>
                  </a:ext>
                </a:extLst>
              </p:cNvPr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总体设计</a:t>
                </a: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D545034-6505-4206-BBD9-CDAE8404EDE2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BF828DCE-A495-4742-8874-BD3005FF5A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6" name="TextBox 3">
                <a:extLst>
                  <a:ext uri="{FF2B5EF4-FFF2-40B4-BE49-F238E27FC236}">
                    <a16:creationId xmlns:a16="http://schemas.microsoft.com/office/drawing/2014/main" id="{1B712F11-8DE3-4731-AD5F-EFD4D6268F2B}"/>
                  </a:ext>
                </a:extLst>
              </p:cNvPr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4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2451C29-1D00-4524-AA2C-F92071DC0C70}"/>
              </a:ext>
            </a:extLst>
          </p:cNvPr>
          <p:cNvGrpSpPr/>
          <p:nvPr/>
        </p:nvGrpSpPr>
        <p:grpSpPr>
          <a:xfrm>
            <a:off x="3337195" y="3517169"/>
            <a:ext cx="4055567" cy="547687"/>
            <a:chOff x="2797175" y="497236"/>
            <a:chExt cx="4055567" cy="547687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EA13C35-BC5A-47B7-9687-79AF90514053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84" name="圆角矩形 29">
                <a:extLst>
                  <a:ext uri="{FF2B5EF4-FFF2-40B4-BE49-F238E27FC236}">
                    <a16:creationId xmlns:a16="http://schemas.microsoft.com/office/drawing/2014/main" id="{765E7F08-8717-4563-8660-0A65B7E46053}"/>
                  </a:ext>
                </a:extLst>
              </p:cNvPr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TextBox 1">
                <a:extLst>
                  <a:ext uri="{FF2B5EF4-FFF2-40B4-BE49-F238E27FC236}">
                    <a16:creationId xmlns:a16="http://schemas.microsoft.com/office/drawing/2014/main" id="{9670AB4F-AE8C-4F43-9BC4-B12426321DA9}"/>
                  </a:ext>
                </a:extLst>
              </p:cNvPr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详细设计</a:t>
                </a: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FBD606F-41FC-4A83-8321-08B1E37DD3E4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E2B79F2-AE29-4AF3-8375-6D4FBCEA86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83" name="TextBox 3">
                <a:extLst>
                  <a:ext uri="{FF2B5EF4-FFF2-40B4-BE49-F238E27FC236}">
                    <a16:creationId xmlns:a16="http://schemas.microsoft.com/office/drawing/2014/main" id="{FE9BF3C4-67F4-4BDD-BBF2-178D3547FD21}"/>
                  </a:ext>
                </a:extLst>
              </p:cNvPr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5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E24367F-D8EA-4421-8E23-9787268350AF}"/>
              </a:ext>
            </a:extLst>
          </p:cNvPr>
          <p:cNvGrpSpPr/>
          <p:nvPr/>
        </p:nvGrpSpPr>
        <p:grpSpPr>
          <a:xfrm>
            <a:off x="3331057" y="4256311"/>
            <a:ext cx="4055567" cy="547687"/>
            <a:chOff x="2797175" y="497236"/>
            <a:chExt cx="4055567" cy="54768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280D8FCD-49EA-4125-9EC4-449A4F989421}"/>
                </a:ext>
              </a:extLst>
            </p:cNvPr>
            <p:cNvGrpSpPr/>
            <p:nvPr/>
          </p:nvGrpSpPr>
          <p:grpSpPr>
            <a:xfrm>
              <a:off x="3578513" y="543274"/>
              <a:ext cx="3274229" cy="462856"/>
              <a:chOff x="3578513" y="543274"/>
              <a:chExt cx="3274229" cy="462856"/>
            </a:xfrm>
          </p:grpSpPr>
          <p:sp>
            <p:nvSpPr>
              <p:cNvPr id="91" name="圆角矩形 29">
                <a:extLst>
                  <a:ext uri="{FF2B5EF4-FFF2-40B4-BE49-F238E27FC236}">
                    <a16:creationId xmlns:a16="http://schemas.microsoft.com/office/drawing/2014/main" id="{B75EA281-EAE4-452B-A378-209618D2B255}"/>
                  </a:ext>
                </a:extLst>
              </p:cNvPr>
              <p:cNvSpPr/>
              <p:nvPr/>
            </p:nvSpPr>
            <p:spPr bwMode="auto">
              <a:xfrm>
                <a:off x="3578513" y="543274"/>
                <a:ext cx="3274229" cy="455613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 algn="ctr">
                <a:solidFill>
                  <a:srgbClr val="31486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TextBox 1">
                <a:extLst>
                  <a:ext uri="{FF2B5EF4-FFF2-40B4-BE49-F238E27FC236}">
                    <a16:creationId xmlns:a16="http://schemas.microsoft.com/office/drawing/2014/main" id="{67E16617-8B70-4748-BE9C-FC17C37C335E}"/>
                  </a:ext>
                </a:extLst>
              </p:cNvPr>
              <p:cNvSpPr txBox="1"/>
              <p:nvPr/>
            </p:nvSpPr>
            <p:spPr>
              <a:xfrm>
                <a:off x="3578513" y="554387"/>
                <a:ext cx="3268091" cy="451743"/>
              </a:xfrm>
              <a:prstGeom prst="rect">
                <a:avLst/>
              </a:prstGeom>
              <a:noFill/>
            </p:spPr>
            <p:txBody>
              <a:bodyPr wrap="square" lIns="81614" tIns="40807" rIns="81614" bIns="40807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测试过程</a:t>
                </a: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C6942F1-71F2-4ED4-900E-D451C1804010}"/>
                </a:ext>
              </a:extLst>
            </p:cNvPr>
            <p:cNvGrpSpPr/>
            <p:nvPr/>
          </p:nvGrpSpPr>
          <p:grpSpPr>
            <a:xfrm>
              <a:off x="2797175" y="497236"/>
              <a:ext cx="576263" cy="547687"/>
              <a:chOff x="2769122" y="456160"/>
              <a:chExt cx="576263" cy="547687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33F6B2E5-9FD8-4D7A-8007-309279725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9122" y="456160"/>
                <a:ext cx="576263" cy="547687"/>
              </a:xfrm>
              <a:prstGeom prst="ellipse">
                <a:avLst/>
              </a:prstGeom>
              <a:solidFill>
                <a:srgbClr val="138FC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1614" tIns="40807" rIns="81614" bIns="40807"/>
              <a:lstStyle/>
              <a:p>
                <a:pPr defTabSz="8159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90" name="TextBox 3">
                <a:extLst>
                  <a:ext uri="{FF2B5EF4-FFF2-40B4-BE49-F238E27FC236}">
                    <a16:creationId xmlns:a16="http://schemas.microsoft.com/office/drawing/2014/main" id="{BCA94ABA-EBFF-4F85-A286-421EAAB423B9}"/>
                  </a:ext>
                </a:extLst>
              </p:cNvPr>
              <p:cNvSpPr txBox="1"/>
              <p:nvPr/>
            </p:nvSpPr>
            <p:spPr>
              <a:xfrm>
                <a:off x="2887390" y="480765"/>
                <a:ext cx="339725" cy="498475"/>
              </a:xfrm>
              <a:prstGeom prst="rect">
                <a:avLst/>
              </a:prstGeom>
              <a:noFill/>
            </p:spPr>
            <p:txBody>
              <a:bodyPr wrap="none" lIns="81614" tIns="40807" rIns="81614" bIns="40807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700" b="1" dirty="0">
                    <a:solidFill>
                      <a:srgbClr val="F8F8F8"/>
                    </a:solidFill>
                    <a:latin typeface="华文楷体" pitchFamily="2" charset="-122"/>
                    <a:ea typeface="华文楷体" pitchFamily="2" charset="-122"/>
                  </a:rPr>
                  <a:t>6</a:t>
                </a:r>
                <a:endParaRPr lang="zh-CN" altLang="en-US" sz="2700" b="1" dirty="0">
                  <a:solidFill>
                    <a:srgbClr val="F8F8F8"/>
                  </a:solidFill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696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16452C87-ABBE-4FFD-A198-1B2E1846505E}"/>
              </a:ext>
            </a:extLst>
          </p:cNvPr>
          <p:cNvSpPr txBox="1"/>
          <p:nvPr/>
        </p:nvSpPr>
        <p:spPr>
          <a:xfrm>
            <a:off x="1057513" y="180463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B522B7-D5AC-452A-9372-5125BC1E5105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 PAD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6AAE0F-3385-4785-9E3A-22775004F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71" y="1285051"/>
            <a:ext cx="4215929" cy="36476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4908AF-D4B2-40E6-8353-0C6716022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8" y="1285051"/>
            <a:ext cx="4014426" cy="3457143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1722D03-1572-401C-9AE3-E8D7AEFE5F7E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详细设计</a:t>
            </a: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15883409-F27F-4564-9DF3-5EBA7D78A171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16F3DEF2-8C7E-455A-B209-51E5C0C37F19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8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6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测试过程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4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测试过程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6452C87-ABBE-4FFD-A198-1B2E1846505E}"/>
              </a:ext>
            </a:extLst>
          </p:cNvPr>
          <p:cNvSpPr txBox="1"/>
          <p:nvPr/>
        </p:nvSpPr>
        <p:spPr>
          <a:xfrm>
            <a:off x="1057513" y="180463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9686A0A4-6A84-4A08-AD3B-B6964907E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265614"/>
              </p:ext>
            </p:extLst>
          </p:nvPr>
        </p:nvGraphicFramePr>
        <p:xfrm>
          <a:off x="128603" y="1488419"/>
          <a:ext cx="4746827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0331">
                  <a:extLst>
                    <a:ext uri="{9D8B030D-6E8A-4147-A177-3AD203B41FA5}">
                      <a16:colId xmlns:a16="http://schemas.microsoft.com/office/drawing/2014/main" val="3087478427"/>
                    </a:ext>
                  </a:extLst>
                </a:gridCol>
                <a:gridCol w="866116">
                  <a:extLst>
                    <a:ext uri="{9D8B030D-6E8A-4147-A177-3AD203B41FA5}">
                      <a16:colId xmlns:a16="http://schemas.microsoft.com/office/drawing/2014/main" val="3000040205"/>
                    </a:ext>
                  </a:extLst>
                </a:gridCol>
                <a:gridCol w="867917">
                  <a:extLst>
                    <a:ext uri="{9D8B030D-6E8A-4147-A177-3AD203B41FA5}">
                      <a16:colId xmlns:a16="http://schemas.microsoft.com/office/drawing/2014/main" val="558441058"/>
                    </a:ext>
                  </a:extLst>
                </a:gridCol>
                <a:gridCol w="395818">
                  <a:extLst>
                    <a:ext uri="{9D8B030D-6E8A-4147-A177-3AD203B41FA5}">
                      <a16:colId xmlns:a16="http://schemas.microsoft.com/office/drawing/2014/main" val="3603797413"/>
                    </a:ext>
                  </a:extLst>
                </a:gridCol>
                <a:gridCol w="379488">
                  <a:extLst>
                    <a:ext uri="{9D8B030D-6E8A-4147-A177-3AD203B41FA5}">
                      <a16:colId xmlns:a16="http://schemas.microsoft.com/office/drawing/2014/main" val="712820016"/>
                    </a:ext>
                  </a:extLst>
                </a:gridCol>
                <a:gridCol w="286910">
                  <a:extLst>
                    <a:ext uri="{9D8B030D-6E8A-4147-A177-3AD203B41FA5}">
                      <a16:colId xmlns:a16="http://schemas.microsoft.com/office/drawing/2014/main" val="3743450422"/>
                    </a:ext>
                  </a:extLst>
                </a:gridCol>
                <a:gridCol w="810418">
                  <a:extLst>
                    <a:ext uri="{9D8B030D-6E8A-4147-A177-3AD203B41FA5}">
                      <a16:colId xmlns:a16="http://schemas.microsoft.com/office/drawing/2014/main" val="53098391"/>
                    </a:ext>
                  </a:extLst>
                </a:gridCol>
                <a:gridCol w="709829">
                  <a:extLst>
                    <a:ext uri="{9D8B030D-6E8A-4147-A177-3AD203B41FA5}">
                      <a16:colId xmlns:a16="http://schemas.microsoft.com/office/drawing/2014/main" val="3005099817"/>
                    </a:ext>
                  </a:extLst>
                </a:gridCol>
              </a:tblGrid>
              <a:tr h="32958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测试用例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条件取值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判定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路径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覆盖条件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781202"/>
                  </a:ext>
                </a:extLst>
              </a:tr>
              <a:tr h="74155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是否输入了标题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是否输入了具体内容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条件组合覆盖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822340"/>
                  </a:ext>
                </a:extLst>
              </a:tr>
              <a:tr h="329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sabd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18896"/>
                  </a:ext>
                </a:extLst>
              </a:tr>
              <a:tr h="329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sabd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071970"/>
                  </a:ext>
                </a:extLst>
              </a:tr>
              <a:tr h="329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sabd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971312"/>
                  </a:ext>
                </a:extLst>
              </a:tr>
              <a:tr h="329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34400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62801927-03DC-417B-8FF5-4B50379B0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65" y="1336027"/>
            <a:ext cx="3888432" cy="3230865"/>
          </a:xfrm>
          <a:prstGeom prst="rect">
            <a:avLst/>
          </a:prstGeom>
        </p:spPr>
      </p:pic>
      <p:sp>
        <p:nvSpPr>
          <p:cNvPr id="19" name="矩形 57">
            <a:extLst>
              <a:ext uri="{FF2B5EF4-FFF2-40B4-BE49-F238E27FC236}">
                <a16:creationId xmlns:a16="http://schemas.microsoft.com/office/drawing/2014/main" id="{53DD3F31-A8A1-4C24-90AE-C93B59975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890943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白盒测试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3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9CCAE1EF-142E-435F-8F1F-8073D173EE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6F6BAB0-19FF-40BE-A04F-700ED3416658}"/>
              </a:ext>
            </a:extLst>
          </p:cNvPr>
          <p:cNvGrpSpPr/>
          <p:nvPr/>
        </p:nvGrpSpPr>
        <p:grpSpPr>
          <a:xfrm>
            <a:off x="745151" y="1484014"/>
            <a:ext cx="7653697" cy="3471662"/>
            <a:chOff x="756434" y="1134085"/>
            <a:chExt cx="7653697" cy="347166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4D8CC7-E2D8-4540-BFE8-B9618D60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8122" y="1134085"/>
              <a:ext cx="1637534" cy="302303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9CF2EF2-3426-45B9-84AB-40F7D9A43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07"/>
            <a:stretch/>
          </p:blipFill>
          <p:spPr>
            <a:xfrm>
              <a:off x="2790078" y="1134085"/>
              <a:ext cx="1650454" cy="301624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0C3AE29-7FE6-4A91-B788-436AB77D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395" y="1134085"/>
              <a:ext cx="1680261" cy="299528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54FF5D3-B92F-4E57-8B12-ACB10EAD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689" y="1134085"/>
              <a:ext cx="1629276" cy="3016245"/>
            </a:xfrm>
            <a:prstGeom prst="rect">
              <a:avLst/>
            </a:prstGeom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799C85C-EDDA-4BD2-A034-F94D8BEB8712}"/>
                </a:ext>
              </a:extLst>
            </p:cNvPr>
            <p:cNvSpPr txBox="1"/>
            <p:nvPr/>
          </p:nvSpPr>
          <p:spPr>
            <a:xfrm>
              <a:off x="756434" y="4227329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发布失败</a:t>
              </a:r>
            </a:p>
          </p:txBody>
        </p:sp>
        <p:sp>
          <p:nvSpPr>
            <p:cNvPr id="12" name="TextBox 1">
              <a:extLst>
                <a:ext uri="{FF2B5EF4-FFF2-40B4-BE49-F238E27FC236}">
                  <a16:creationId xmlns:a16="http://schemas.microsoft.com/office/drawing/2014/main" id="{DBFDF360-DAE5-42D5-81CA-CB355031EE50}"/>
                </a:ext>
              </a:extLst>
            </p:cNvPr>
            <p:cNvSpPr txBox="1"/>
            <p:nvPr/>
          </p:nvSpPr>
          <p:spPr>
            <a:xfrm>
              <a:off x="6723647" y="4243898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发布成功</a:t>
              </a:r>
            </a:p>
          </p:txBody>
        </p:sp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385182EF-8422-4F73-8A35-F7A230DA6B8A}"/>
                </a:ext>
              </a:extLst>
            </p:cNvPr>
            <p:cNvSpPr txBox="1"/>
            <p:nvPr/>
          </p:nvSpPr>
          <p:spPr>
            <a:xfrm>
              <a:off x="2730615" y="4277115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发布失败</a:t>
              </a: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FA87CE3E-2E18-488E-A150-64871B0D273F}"/>
                </a:ext>
              </a:extLst>
            </p:cNvPr>
            <p:cNvSpPr txBox="1"/>
            <p:nvPr/>
          </p:nvSpPr>
          <p:spPr>
            <a:xfrm>
              <a:off x="4779689" y="4277115"/>
              <a:ext cx="1686484" cy="328632"/>
            </a:xfrm>
            <a:prstGeom prst="rect">
              <a:avLst/>
            </a:prstGeom>
            <a:noFill/>
          </p:spPr>
          <p:txBody>
            <a:bodyPr wrap="square" lIns="81614" tIns="40807" rIns="81614" bIns="40807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发布失败</a:t>
              </a:r>
            </a:p>
          </p:txBody>
        </p:sp>
      </p:grp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B6DFB9DD-CFFD-469A-A784-3832DBB3A100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测试过程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29CBC01B-5B85-4A95-A2C7-33875C4AB6D8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F3A74425-4821-405A-9D1C-24B6FADE8777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57">
            <a:extLst>
              <a:ext uri="{FF2B5EF4-FFF2-40B4-BE49-F238E27FC236}">
                <a16:creationId xmlns:a16="http://schemas.microsoft.com/office/drawing/2014/main" id="{E908CAD2-4091-40D7-9DC0-2699BBB4F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890943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白盒测试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02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448"/>
    </mc:Choice>
    <mc:Fallback xmlns="">
      <p:transition advTm="164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9CCAE1EF-142E-435F-8F1F-8073D173EE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pic>
        <p:nvPicPr>
          <p:cNvPr id="2" name="1608904003719">
            <a:hlinkClick r:id="" action="ppaction://media"/>
            <a:extLst>
              <a:ext uri="{FF2B5EF4-FFF2-40B4-BE49-F238E27FC236}">
                <a16:creationId xmlns:a16="http://schemas.microsoft.com/office/drawing/2014/main" id="{8C55EC96-EEB2-4F1B-9F62-5672214929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3968" y="123478"/>
            <a:ext cx="2507845" cy="4452284"/>
          </a:xfrm>
          <a:prstGeom prst="rect">
            <a:avLst/>
          </a:prstGeom>
        </p:spPr>
      </p:pic>
      <p:sp>
        <p:nvSpPr>
          <p:cNvPr id="23" name="圆角矩形 258">
            <a:extLst>
              <a:ext uri="{FF2B5EF4-FFF2-40B4-BE49-F238E27FC236}">
                <a16:creationId xmlns:a16="http://schemas.microsoft.com/office/drawing/2014/main" id="{9D55F5BC-2439-4DD0-A38B-E206A8EEA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5" y="483518"/>
            <a:ext cx="2837679" cy="2808312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b="0" dirty="0">
                <a:solidFill>
                  <a:srgbClr val="FFFFFF"/>
                </a:solidFill>
                <a:latin typeface="微软雅黑" panose="020B0503020204020204" pitchFamily="34" charset="-122"/>
                <a:sym typeface="宋体" panose="02010600030101010101" pitchFamily="2" charset="-122"/>
              </a:rPr>
              <a:t>成果展示</a:t>
            </a:r>
            <a:endParaRPr lang="zh-CN" altLang="zh-CN" sz="3200" b="0" dirty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37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448"/>
    </mc:Choice>
    <mc:Fallback xmlns="">
      <p:transition advTm="1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A52312F-8C86-4085-8A89-38FD1F8168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  <p:sp>
        <p:nvSpPr>
          <p:cNvPr id="6" name="PA_圆角矩形 3">
            <a:extLst>
              <a:ext uri="{FF2B5EF4-FFF2-40B4-BE49-F238E27FC236}">
                <a16:creationId xmlns:a16="http://schemas.microsoft.com/office/drawing/2014/main" id="{6B4B25BB-CD05-44B3-A25D-9E37597C0A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-18405" y="1366368"/>
            <a:ext cx="1733639" cy="1733639"/>
          </a:xfrm>
          <a:prstGeom prst="roundRect">
            <a:avLst/>
          </a:prstGeom>
          <a:solidFill>
            <a:srgbClr val="138FC7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PA_圆角矩形 3">
            <a:extLst>
              <a:ext uri="{FF2B5EF4-FFF2-40B4-BE49-F238E27FC236}">
                <a16:creationId xmlns:a16="http://schemas.microsoft.com/office/drawing/2014/main" id="{F467C4F3-61E5-4AC4-B8B1-4DAE231F3B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2291797" y="418172"/>
            <a:ext cx="1110947" cy="117829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PA_圆角矩形 3">
            <a:extLst>
              <a:ext uri="{FF2B5EF4-FFF2-40B4-BE49-F238E27FC236}">
                <a16:creationId xmlns:a16="http://schemas.microsoft.com/office/drawing/2014/main" id="{4BEBD250-A639-45A8-A3DF-3FE8454EBB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2090695" y="3311510"/>
            <a:ext cx="490079" cy="49007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B3F6CB-2231-42D6-A314-C12516600880}"/>
              </a:ext>
            </a:extLst>
          </p:cNvPr>
          <p:cNvSpPr txBox="1"/>
          <p:nvPr/>
        </p:nvSpPr>
        <p:spPr>
          <a:xfrm>
            <a:off x="230536" y="3903088"/>
            <a:ext cx="245173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希望老师批评指正！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FD343B-A35D-49E3-8D08-B87157497A09}"/>
              </a:ext>
            </a:extLst>
          </p:cNvPr>
          <p:cNvSpPr/>
          <p:nvPr/>
        </p:nvSpPr>
        <p:spPr>
          <a:xfrm>
            <a:off x="3707842" y="1586951"/>
            <a:ext cx="5436158" cy="1969598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光行楷_CNKI" panose="02000500000000000000" pitchFamily="2" charset="-122"/>
                <a:ea typeface="华光行楷_CNKI" panose="02000500000000000000" pitchFamily="2" charset="-122"/>
              </a:rPr>
              <a:t>扬华新秀</a:t>
            </a:r>
            <a:r>
              <a:rPr lang="en-US" altLang="zh-CN" sz="6000" dirty="0" err="1">
                <a:latin typeface="Cooper Black" panose="0208090404030B020404" pitchFamily="18" charset="0"/>
                <a:ea typeface="华光行楷_CNKI" panose="02000500000000000000" pitchFamily="2" charset="-122"/>
              </a:rPr>
              <a:t>bbs</a:t>
            </a:r>
            <a:endParaRPr lang="en-US" altLang="zh-CN" sz="6000" dirty="0">
              <a:latin typeface="Cooper Black" panose="0208090404030B020404" pitchFamily="18" charset="0"/>
              <a:ea typeface="华光行楷_CNKI" panose="02000500000000000000" pitchFamily="2" charset="-122"/>
            </a:endParaRPr>
          </a:p>
          <a:p>
            <a:pPr algn="ctr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一款切实服务于交大学生校园生活的论坛小程序</a:t>
            </a:r>
          </a:p>
        </p:txBody>
      </p:sp>
    </p:spTree>
    <p:extLst>
      <p:ext uri="{BB962C8B-B14F-4D97-AF65-F5344CB8AC3E}">
        <p14:creationId xmlns:p14="http://schemas.microsoft.com/office/powerpoint/2010/main" val="364696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1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4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03423D7-9ACB-4974-BBDF-7C15ED98E1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468D86E3-1BD3-4D15-A7C0-A8070ABD8128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8A9A647-3F01-4936-91EA-BF05B16D8BA8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C30E7406-D54C-4AC7-81CC-60CF779E71E0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57">
            <a:extLst>
              <a:ext uri="{FF2B5EF4-FFF2-40B4-BE49-F238E27FC236}">
                <a16:creationId xmlns:a16="http://schemas.microsoft.com/office/drawing/2014/main" id="{992676D9-FB9B-4D8E-915A-614DF7A08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43" y="4115094"/>
            <a:ext cx="2332124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通知信息来源纷杂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4E6A56-3AB1-44E1-B704-D359894E800B}"/>
              </a:ext>
            </a:extLst>
          </p:cNvPr>
          <p:cNvGrpSpPr/>
          <p:nvPr/>
        </p:nvGrpSpPr>
        <p:grpSpPr>
          <a:xfrm>
            <a:off x="151639" y="1094761"/>
            <a:ext cx="2758872" cy="2767373"/>
            <a:chOff x="358649" y="1094761"/>
            <a:chExt cx="2865367" cy="276737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5242F6-95FD-498E-83C4-5FD89C65B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75"/>
            <a:stretch/>
          </p:blipFill>
          <p:spPr>
            <a:xfrm>
              <a:off x="358649" y="2049396"/>
              <a:ext cx="2865367" cy="776446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42CF0C1-C56F-4432-A4F2-D370B76F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5" r="31900"/>
            <a:stretch/>
          </p:blipFill>
          <p:spPr>
            <a:xfrm>
              <a:off x="358650" y="2935816"/>
              <a:ext cx="2865366" cy="926318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CE844C-3E55-45A0-8CA1-BD33FBA7B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92"/>
            <a:stretch/>
          </p:blipFill>
          <p:spPr>
            <a:xfrm>
              <a:off x="358649" y="1094761"/>
              <a:ext cx="2865367" cy="84466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7B71E57-D15A-4D57-8755-DACB7E5B56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26" y="1094759"/>
            <a:ext cx="2758871" cy="27673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6" name="矩形 57">
            <a:extLst>
              <a:ext uri="{FF2B5EF4-FFF2-40B4-BE49-F238E27FC236}">
                <a16:creationId xmlns:a16="http://schemas.microsoft.com/office/drawing/2014/main" id="{57FA2C41-94A5-4805-BFE2-24FB1E6E9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699" y="4115092"/>
            <a:ext cx="2332124" cy="4123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校园动态接收延迟</a:t>
            </a:r>
          </a:p>
        </p:txBody>
      </p:sp>
      <p:sp>
        <p:nvSpPr>
          <p:cNvPr id="27" name="矩形 57">
            <a:extLst>
              <a:ext uri="{FF2B5EF4-FFF2-40B4-BE49-F238E27FC236}">
                <a16:creationId xmlns:a16="http://schemas.microsoft.com/office/drawing/2014/main" id="{92B1747B-4051-4CC5-BC3C-84499E93C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918" y="4115092"/>
            <a:ext cx="2567934" cy="412343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经验“传帮带”困难 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539B568-D22A-4103-BCAC-6CB0D18AF1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/>
          <a:stretch/>
        </p:blipFill>
        <p:spPr>
          <a:xfrm>
            <a:off x="6169013" y="1094760"/>
            <a:ext cx="2803744" cy="27673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2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可行性分析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49A30C86-5997-4C8A-AB6E-438986948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14" y="767800"/>
            <a:ext cx="6031571" cy="3883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1AC8DE-0001-4CD2-BC60-A113015E15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12E05628-ECEB-4F94-AAAE-B9BA2A4F242B}"/>
              </a:ext>
            </a:extLst>
          </p:cNvPr>
          <p:cNvSpPr/>
          <p:nvPr/>
        </p:nvSpPr>
        <p:spPr>
          <a:xfrm>
            <a:off x="-188536" y="2328"/>
            <a:ext cx="2600295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可行性分析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1DC3D67-D28E-41E3-8F63-D90C07CCFC63}"/>
              </a:ext>
            </a:extLst>
          </p:cNvPr>
          <p:cNvSpPr/>
          <p:nvPr/>
        </p:nvSpPr>
        <p:spPr>
          <a:xfrm>
            <a:off x="2415528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DC9D8FCC-F4D7-43C1-A42B-1732AF1FD86B}"/>
              </a:ext>
            </a:extLst>
          </p:cNvPr>
          <p:cNvSpPr/>
          <p:nvPr/>
        </p:nvSpPr>
        <p:spPr>
          <a:xfrm>
            <a:off x="3014839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57">
            <a:extLst>
              <a:ext uri="{FF2B5EF4-FFF2-40B4-BE49-F238E27FC236}">
                <a16:creationId xmlns:a16="http://schemas.microsoft.com/office/drawing/2014/main" id="{677F76D4-DEB2-4617-9E7D-97D42E622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087662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18" name="矩形 57">
            <a:extLst>
              <a:ext uri="{FF2B5EF4-FFF2-40B4-BE49-F238E27FC236}">
                <a16:creationId xmlns:a16="http://schemas.microsoft.com/office/drawing/2014/main" id="{6DFC952F-D4F4-4BD5-A31A-5A4AD396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490" y="2709473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财务可行性</a:t>
            </a:r>
          </a:p>
        </p:txBody>
      </p:sp>
      <p:sp>
        <p:nvSpPr>
          <p:cNvPr id="20" name="矩形 57">
            <a:extLst>
              <a:ext uri="{FF2B5EF4-FFF2-40B4-BE49-F238E27FC236}">
                <a16:creationId xmlns:a16="http://schemas.microsoft.com/office/drawing/2014/main" id="{5A2C911D-210A-44E2-9945-60304F44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2709473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组织可行性</a:t>
            </a:r>
          </a:p>
        </p:txBody>
      </p:sp>
      <p:sp>
        <p:nvSpPr>
          <p:cNvPr id="21" name="矩形 57">
            <a:extLst>
              <a:ext uri="{FF2B5EF4-FFF2-40B4-BE49-F238E27FC236}">
                <a16:creationId xmlns:a16="http://schemas.microsoft.com/office/drawing/2014/main" id="{1D47427B-1D39-4F6F-BB4C-0784DB3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490" y="1087662"/>
            <a:ext cx="1847680" cy="412342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市场可行性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7F6409-51A6-4322-AA6C-8824BB6BB7C0}"/>
              </a:ext>
            </a:extLst>
          </p:cNvPr>
          <p:cNvSpPr txBox="1"/>
          <p:nvPr/>
        </p:nvSpPr>
        <p:spPr>
          <a:xfrm>
            <a:off x="1187624" y="1704629"/>
            <a:ext cx="27363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市场容量大</a:t>
            </a:r>
            <a:endParaRPr lang="en-US" altLang="zh-CN" b="1" dirty="0"/>
          </a:p>
          <a:p>
            <a:r>
              <a:rPr lang="zh-CN" altLang="en-US" sz="1400" dirty="0"/>
              <a:t>产品面向西南交通大学教职工及学生群体，市场容量达数万级。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D44939-FE94-44DB-8040-5C250DED93B0}"/>
              </a:ext>
            </a:extLst>
          </p:cNvPr>
          <p:cNvSpPr txBox="1"/>
          <p:nvPr/>
        </p:nvSpPr>
        <p:spPr>
          <a:xfrm>
            <a:off x="5436096" y="1701599"/>
            <a:ext cx="27363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前端开发难度中等</a:t>
            </a:r>
            <a:endParaRPr lang="en-US" altLang="zh-CN" b="1" dirty="0"/>
          </a:p>
          <a:p>
            <a:r>
              <a:rPr lang="zh-CN" altLang="en-US" sz="1400" dirty="0"/>
              <a:t>产品主要涉及前端开发，有编程基础的开发人员可较快学习运用。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23AEB9-9081-4A4E-A107-FE9346086882}"/>
              </a:ext>
            </a:extLst>
          </p:cNvPr>
          <p:cNvSpPr txBox="1"/>
          <p:nvPr/>
        </p:nvSpPr>
        <p:spPr>
          <a:xfrm>
            <a:off x="1187624" y="3326440"/>
            <a:ext cx="27363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前期投入低</a:t>
            </a:r>
            <a:endParaRPr lang="en-US" altLang="zh-CN" b="1" dirty="0"/>
          </a:p>
          <a:p>
            <a:r>
              <a:rPr lang="zh-CN" altLang="en-US" sz="1400" dirty="0"/>
              <a:t>产品由团队人员依靠免费平台进行开发，前期成本很低。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营运时间长</a:t>
            </a:r>
            <a:endParaRPr lang="en-US" altLang="zh-CN" b="1" dirty="0"/>
          </a:p>
          <a:p>
            <a:r>
              <a:rPr lang="zh-CN" altLang="en-US" sz="1400" dirty="0"/>
              <a:t>产品由团队人员负责日常运营维护，可保证两年及以上的营运期。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06FEAB-AFC0-4BF9-AEF6-FABD8FCCE77D}"/>
              </a:ext>
            </a:extLst>
          </p:cNvPr>
          <p:cNvSpPr txBox="1"/>
          <p:nvPr/>
        </p:nvSpPr>
        <p:spPr>
          <a:xfrm>
            <a:off x="5436096" y="3326440"/>
            <a:ext cx="27363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组织结构设计合理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团队成员才优干济</a:t>
            </a:r>
            <a:endParaRPr lang="en-US" altLang="zh-CN" b="1" dirty="0"/>
          </a:p>
          <a:p>
            <a:r>
              <a:rPr lang="zh-CN" altLang="en-US" sz="1400" dirty="0"/>
              <a:t>团队组织结构设计合理，项目分工明确、各司其职，并且及时进行沟通，关系融洽，合作默契，协作配合。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9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58"/>
          <p:cNvSpPr>
            <a:spLocks noChangeArrowheads="1"/>
          </p:cNvSpPr>
          <p:nvPr/>
        </p:nvSpPr>
        <p:spPr bwMode="auto">
          <a:xfrm>
            <a:off x="857250" y="2139950"/>
            <a:ext cx="7315150" cy="1038225"/>
          </a:xfrm>
          <a:prstGeom prst="roundRect">
            <a:avLst>
              <a:gd name="adj" fmla="val 50000"/>
            </a:avLst>
          </a:prstGeom>
          <a:solidFill>
            <a:srgbClr val="138FC7"/>
          </a:solidFill>
          <a:ln w="34925">
            <a:solidFill>
              <a:schemeClr val="bg1"/>
            </a:solidFill>
            <a:rou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1600" b="0">
              <a:solidFill>
                <a:srgbClr val="FFFFFF"/>
              </a:solidFill>
              <a:latin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 bwMode="auto">
          <a:xfrm>
            <a:off x="910270" y="2212682"/>
            <a:ext cx="893762" cy="862306"/>
            <a:chOff x="910270" y="2212135"/>
            <a:chExt cx="893128" cy="862523"/>
          </a:xfrm>
        </p:grpSpPr>
        <p:sp>
          <p:nvSpPr>
            <p:cNvPr id="4" name="椭圆 259"/>
            <p:cNvSpPr>
              <a:spLocks noChangeArrowheads="1"/>
            </p:cNvSpPr>
            <p:nvPr/>
          </p:nvSpPr>
          <p:spPr bwMode="auto">
            <a:xfrm rot="16200000">
              <a:off x="978255" y="2261251"/>
              <a:ext cx="813005" cy="813810"/>
            </a:xfrm>
            <a:prstGeom prst="ellipse">
              <a:avLst/>
            </a:prstGeom>
            <a:solidFill>
              <a:schemeClr val="bg1"/>
            </a:solidFill>
            <a:ln w="25400">
              <a:noFill/>
              <a:round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Text Box 39"/>
            <p:cNvSpPr>
              <a:spLocks noChangeArrowheads="1"/>
            </p:cNvSpPr>
            <p:nvPr/>
          </p:nvSpPr>
          <p:spPr bwMode="auto">
            <a:xfrm>
              <a:off x="910270" y="2212135"/>
              <a:ext cx="893128" cy="7608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srgbClr val="138FC7"/>
                  </a:solidFill>
                  <a:latin typeface="华文楷体" pitchFamily="2" charset="-122"/>
                  <a:ea typeface="华文楷体" pitchFamily="2" charset="-122"/>
                  <a:sym typeface="微软雅黑" panose="020B0503020204020204" pitchFamily="34" charset="-122"/>
                </a:rPr>
                <a:t>3</a:t>
              </a:r>
              <a:endParaRPr lang="zh-CN" altLang="en-US" sz="1350" b="1" dirty="0">
                <a:solidFill>
                  <a:srgbClr val="138FC7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6" name="Text Box 39"/>
          <p:cNvSpPr>
            <a:spLocks noChangeArrowheads="1"/>
          </p:cNvSpPr>
          <p:nvPr/>
        </p:nvSpPr>
        <p:spPr bwMode="auto">
          <a:xfrm>
            <a:off x="1792289" y="2117725"/>
            <a:ext cx="6308104" cy="92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需求分析</a:t>
            </a:r>
          </a:p>
        </p:txBody>
      </p:sp>
      <p:sp>
        <p:nvSpPr>
          <p:cNvPr id="14342" name="KSO_Shape"/>
          <p:cNvSpPr/>
          <p:nvPr/>
        </p:nvSpPr>
        <p:spPr bwMode="auto">
          <a:xfrm>
            <a:off x="436563" y="244475"/>
            <a:ext cx="841375" cy="490538"/>
          </a:xfrm>
          <a:custGeom>
            <a:avLst/>
            <a:gdLst>
              <a:gd name="T0" fmla="*/ 2147483646 w 5574"/>
              <a:gd name="T1" fmla="*/ 2147483646 h 3244"/>
              <a:gd name="T2" fmla="*/ 2147483646 w 5574"/>
              <a:gd name="T3" fmla="*/ 2147483646 h 3244"/>
              <a:gd name="T4" fmla="*/ 0 w 5574"/>
              <a:gd name="T5" fmla="*/ 2147483646 h 3244"/>
              <a:gd name="T6" fmla="*/ 2147483646 w 5574"/>
              <a:gd name="T7" fmla="*/ 2147483646 h 3244"/>
              <a:gd name="T8" fmla="*/ 2147483646 w 5574"/>
              <a:gd name="T9" fmla="*/ 2147483646 h 3244"/>
              <a:gd name="T10" fmla="*/ 2147483646 w 5574"/>
              <a:gd name="T11" fmla="*/ 2147483646 h 3244"/>
              <a:gd name="T12" fmla="*/ 2147483646 w 5574"/>
              <a:gd name="T13" fmla="*/ 2147483646 h 3244"/>
              <a:gd name="T14" fmla="*/ 2147483646 w 5574"/>
              <a:gd name="T15" fmla="*/ 2147483646 h 3244"/>
              <a:gd name="T16" fmla="*/ 2147483646 w 5574"/>
              <a:gd name="T17" fmla="*/ 2147483646 h 3244"/>
              <a:gd name="T18" fmla="*/ 2147483646 w 5574"/>
              <a:gd name="T19" fmla="*/ 2147483646 h 3244"/>
              <a:gd name="T20" fmla="*/ 2147483646 w 5574"/>
              <a:gd name="T21" fmla="*/ 2147483646 h 3244"/>
              <a:gd name="T22" fmla="*/ 2147483646 w 5574"/>
              <a:gd name="T23" fmla="*/ 2147483646 h 3244"/>
              <a:gd name="T24" fmla="*/ 2147483646 w 5574"/>
              <a:gd name="T25" fmla="*/ 2147483646 h 3244"/>
              <a:gd name="T26" fmla="*/ 2147483646 w 5574"/>
              <a:gd name="T27" fmla="*/ 2147483646 h 3244"/>
              <a:gd name="T28" fmla="*/ 2147483646 w 5574"/>
              <a:gd name="T29" fmla="*/ 2147483646 h 3244"/>
              <a:gd name="T30" fmla="*/ 2147483646 w 5574"/>
              <a:gd name="T31" fmla="*/ 2147483646 h 3244"/>
              <a:gd name="T32" fmla="*/ 2147483646 w 5574"/>
              <a:gd name="T33" fmla="*/ 2147483646 h 3244"/>
              <a:gd name="T34" fmla="*/ 2147483646 w 5574"/>
              <a:gd name="T35" fmla="*/ 0 h 3244"/>
              <a:gd name="T36" fmla="*/ 2147483646 w 5574"/>
              <a:gd name="T37" fmla="*/ 0 h 3244"/>
              <a:gd name="T38" fmla="*/ 2147483646 w 5574"/>
              <a:gd name="T39" fmla="*/ 2147483646 h 3244"/>
              <a:gd name="T40" fmla="*/ 2147483646 w 5574"/>
              <a:gd name="T41" fmla="*/ 2147483646 h 3244"/>
              <a:gd name="T42" fmla="*/ 2147483646 w 5574"/>
              <a:gd name="T43" fmla="*/ 2147483646 h 3244"/>
              <a:gd name="T44" fmla="*/ 2147483646 w 5574"/>
              <a:gd name="T45" fmla="*/ 2147483646 h 3244"/>
              <a:gd name="T46" fmla="*/ 2147483646 w 5574"/>
              <a:gd name="T47" fmla="*/ 2147483646 h 3244"/>
              <a:gd name="T48" fmla="*/ 2147483646 w 5574"/>
              <a:gd name="T49" fmla="*/ 2147483646 h 3244"/>
              <a:gd name="T50" fmla="*/ 2147483646 w 5574"/>
              <a:gd name="T51" fmla="*/ 2147483646 h 3244"/>
              <a:gd name="T52" fmla="*/ 2147483646 w 5574"/>
              <a:gd name="T53" fmla="*/ 2147483646 h 3244"/>
              <a:gd name="T54" fmla="*/ 2147483646 w 5574"/>
              <a:gd name="T55" fmla="*/ 2147483646 h 3244"/>
              <a:gd name="T56" fmla="*/ 2147483646 w 5574"/>
              <a:gd name="T57" fmla="*/ 2147483646 h 3244"/>
              <a:gd name="T58" fmla="*/ 2147483646 w 5574"/>
              <a:gd name="T59" fmla="*/ 2147483646 h 3244"/>
              <a:gd name="T60" fmla="*/ 2147483646 w 5574"/>
              <a:gd name="T61" fmla="*/ 2147483646 h 3244"/>
              <a:gd name="T62" fmla="*/ 2147483646 w 5574"/>
              <a:gd name="T63" fmla="*/ 2147483646 h 3244"/>
              <a:gd name="T64" fmla="*/ 2147483646 w 5574"/>
              <a:gd name="T65" fmla="*/ 2147483646 h 3244"/>
              <a:gd name="T66" fmla="*/ 2147483646 w 5574"/>
              <a:gd name="T67" fmla="*/ 2147483646 h 3244"/>
              <a:gd name="T68" fmla="*/ 2147483646 w 5574"/>
              <a:gd name="T69" fmla="*/ 2147483646 h 3244"/>
              <a:gd name="T70" fmla="*/ 2147483646 w 5574"/>
              <a:gd name="T71" fmla="*/ 2147483646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AECDA-3DC3-45B0-AEC9-808E0AEAB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" y="1"/>
            <a:ext cx="2347274" cy="6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3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2BB3ADC-F7CF-4B66-B04C-E431A1B87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5" y="-19261"/>
            <a:ext cx="7985213" cy="5141172"/>
          </a:xfrm>
          <a:prstGeom prst="rect">
            <a:avLst/>
          </a:prstGeom>
        </p:spPr>
      </p:pic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D6958B-EAC6-4ADF-B332-51BBF625C03B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典型用户典型场景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4A627-F881-4905-93C3-4447FFA8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375318"/>
            <a:ext cx="5895102" cy="1412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691614-ECD4-4827-AC47-84B36A4B7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2968948"/>
            <a:ext cx="5909457" cy="1186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35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A132A10-7C33-4D23-8F8F-D319706E3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5" y="-19261"/>
            <a:ext cx="7985213" cy="5141172"/>
          </a:xfrm>
          <a:prstGeom prst="rect">
            <a:avLst/>
          </a:prstGeom>
        </p:spPr>
      </p:pic>
      <p:cxnSp>
        <p:nvCxnSpPr>
          <p:cNvPr id="20" name="Shape 1470">
            <a:extLst>
              <a:ext uri="{FF2B5EF4-FFF2-40B4-BE49-F238E27FC236}">
                <a16:creationId xmlns:a16="http://schemas.microsoft.com/office/drawing/2014/main" id="{0B7ECAB6-2FCE-4B8F-B3CB-50F58374B27B}"/>
              </a:ext>
            </a:extLst>
          </p:cNvPr>
          <p:cNvCxnSpPr>
            <a:cxnSpLocks/>
          </p:cNvCxnSpPr>
          <p:nvPr/>
        </p:nvCxnSpPr>
        <p:spPr>
          <a:xfrm>
            <a:off x="1476455" y="5470137"/>
            <a:ext cx="0" cy="375548"/>
          </a:xfrm>
          <a:prstGeom prst="straightConnector1">
            <a:avLst/>
          </a:prstGeom>
          <a:noFill/>
          <a:ln w="127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2086977-73A2-4122-93DB-F583AB0E7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6762"/>
          <a:stretch/>
        </p:blipFill>
        <p:spPr>
          <a:xfrm>
            <a:off x="8495928" y="-39060"/>
            <a:ext cx="648072" cy="684183"/>
          </a:xfrm>
          <a:prstGeom prst="rect">
            <a:avLst/>
          </a:prstGeom>
        </p:spPr>
      </p:pic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B37177F9-F2C5-4C19-A9A8-37B42F27BC62}"/>
              </a:ext>
            </a:extLst>
          </p:cNvPr>
          <p:cNvSpPr/>
          <p:nvPr/>
        </p:nvSpPr>
        <p:spPr>
          <a:xfrm>
            <a:off x="-188535" y="2328"/>
            <a:ext cx="2240256" cy="707886"/>
          </a:xfrm>
          <a:prstGeom prst="parallelogram">
            <a:avLst>
              <a:gd name="adj" fmla="val 27663"/>
            </a:avLst>
          </a:prstGeom>
          <a:solidFill>
            <a:srgbClr val="138FC7"/>
          </a:solidFill>
          <a:ln>
            <a:solidFill>
              <a:srgbClr val="13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178F35D-ACB7-482C-90C1-49D2E6F27CDC}"/>
              </a:ext>
            </a:extLst>
          </p:cNvPr>
          <p:cNvSpPr/>
          <p:nvPr/>
        </p:nvSpPr>
        <p:spPr>
          <a:xfrm>
            <a:off x="2100481" y="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1FF9338-17D4-4A89-9FFC-F76B568BFDB4}"/>
              </a:ext>
            </a:extLst>
          </p:cNvPr>
          <p:cNvSpPr/>
          <p:nvPr/>
        </p:nvSpPr>
        <p:spPr>
          <a:xfrm>
            <a:off x="2689182" y="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D6958B-EAC6-4ADF-B332-51BBF625C03B}"/>
              </a:ext>
            </a:extLst>
          </p:cNvPr>
          <p:cNvSpPr txBox="1"/>
          <p:nvPr/>
        </p:nvSpPr>
        <p:spPr>
          <a:xfrm>
            <a:off x="358632" y="766800"/>
            <a:ext cx="3277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典型用户典型场景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225F5A-E0A8-4A3C-8741-EDD30A59372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1375200"/>
            <a:ext cx="5896800" cy="141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2A6DF5-8641-4E94-A428-123D7DAE2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2970000"/>
            <a:ext cx="5871600" cy="141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70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48"/>
    </mc:Choice>
    <mc:Fallback xmlns="">
      <p:transition advTm="1644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513</Words>
  <Application>Microsoft Office PowerPoint</Application>
  <PresentationFormat>全屏显示(16:9)</PresentationFormat>
  <Paragraphs>169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微软雅黑</vt:lpstr>
      <vt:lpstr>Wingdings</vt:lpstr>
      <vt:lpstr>等线</vt:lpstr>
      <vt:lpstr>华光行楷_CNKI</vt:lpstr>
      <vt:lpstr>华文楷体</vt:lpstr>
      <vt:lpstr>Cooper Black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 </cp:lastModifiedBy>
  <cp:revision>113</cp:revision>
  <dcterms:created xsi:type="dcterms:W3CDTF">2019-10-27T09:41:02Z</dcterms:created>
  <dcterms:modified xsi:type="dcterms:W3CDTF">2021-01-16T13:33:57Z</dcterms:modified>
</cp:coreProperties>
</file>